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1335" r:id="rId2"/>
    <p:sldId id="1336" r:id="rId3"/>
    <p:sldId id="1305" r:id="rId4"/>
    <p:sldId id="1306" r:id="rId5"/>
    <p:sldId id="1307" r:id="rId6"/>
    <p:sldId id="1308" r:id="rId7"/>
    <p:sldId id="1309" r:id="rId8"/>
    <p:sldId id="1310" r:id="rId9"/>
    <p:sldId id="1311" r:id="rId10"/>
    <p:sldId id="1269" r:id="rId11"/>
    <p:sldId id="1312" r:id="rId12"/>
    <p:sldId id="1313" r:id="rId13"/>
    <p:sldId id="1314" r:id="rId14"/>
    <p:sldId id="1315" r:id="rId15"/>
    <p:sldId id="1316" r:id="rId16"/>
    <p:sldId id="1323" r:id="rId17"/>
    <p:sldId id="1324" r:id="rId18"/>
    <p:sldId id="1325" r:id="rId19"/>
    <p:sldId id="1326" r:id="rId20"/>
    <p:sldId id="1327" r:id="rId21"/>
    <p:sldId id="1328" r:id="rId22"/>
    <p:sldId id="1329" r:id="rId23"/>
    <p:sldId id="1330" r:id="rId24"/>
    <p:sldId id="1331" r:id="rId25"/>
    <p:sldId id="293" r:id="rId26"/>
    <p:sldId id="1332" r:id="rId27"/>
    <p:sldId id="133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9051"/>
    <a:srgbClr val="CDE8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1"/>
    <p:restoredTop sz="85034"/>
  </p:normalViewPr>
  <p:slideViewPr>
    <p:cSldViewPr snapToGrid="0" snapToObjects="1">
      <p:cViewPr varScale="1">
        <p:scale>
          <a:sx n="108" d="100"/>
          <a:sy n="108" d="100"/>
        </p:scale>
        <p:origin x="1024"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70ED0A-8BFD-D54B-9A28-EFBE87F016A4}" type="datetimeFigureOut">
              <a:rPr lang="en-US" smtClean="0"/>
              <a:t>7/23/23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18C1-BCA2-CC44-A0A9-96C5595E6FCB}" type="slidenum">
              <a:rPr lang="en-US" smtClean="0"/>
              <a:t>‹#›</a:t>
            </a:fld>
            <a:endParaRPr lang="en-US"/>
          </a:p>
        </p:txBody>
      </p:sp>
    </p:spTree>
    <p:extLst>
      <p:ext uri="{BB962C8B-B14F-4D97-AF65-F5344CB8AC3E}">
        <p14:creationId xmlns:p14="http://schemas.microsoft.com/office/powerpoint/2010/main" val="1479256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we have seen, each specimen carries valuable information. For example, this specimen of red maple is from this locality in north central Florida.  It represents a single location on a map – and if we use other databases, we can gain information about the ecology of that site – the temperature at the site, the precipitation, the soil type, soil chemistry, and perhaps more.  So although all of this information isn’t found on the specimen label itself, the label helps us place the specimen on the map and then derive this other information.</a:t>
            </a:r>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372171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675485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2608569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52053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2297748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894672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16</a:t>
            </a:fld>
            <a:endParaRPr lang="en-US"/>
          </a:p>
        </p:txBody>
      </p:sp>
    </p:spTree>
    <p:extLst>
      <p:ext uri="{BB962C8B-B14F-4D97-AF65-F5344CB8AC3E}">
        <p14:creationId xmlns:p14="http://schemas.microsoft.com/office/powerpoint/2010/main" val="421102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17</a:t>
            </a:fld>
            <a:endParaRPr lang="en-US"/>
          </a:p>
        </p:txBody>
      </p:sp>
    </p:spTree>
    <p:extLst>
      <p:ext uri="{BB962C8B-B14F-4D97-AF65-F5344CB8AC3E}">
        <p14:creationId xmlns:p14="http://schemas.microsoft.com/office/powerpoint/2010/main" val="2860914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18</a:t>
            </a:fld>
            <a:endParaRPr lang="en-US"/>
          </a:p>
        </p:txBody>
      </p:sp>
    </p:spTree>
    <p:extLst>
      <p:ext uri="{BB962C8B-B14F-4D97-AF65-F5344CB8AC3E}">
        <p14:creationId xmlns:p14="http://schemas.microsoft.com/office/powerpoint/2010/main" val="456280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19</a:t>
            </a:fld>
            <a:endParaRPr lang="en-US"/>
          </a:p>
        </p:txBody>
      </p:sp>
    </p:spTree>
    <p:extLst>
      <p:ext uri="{BB962C8B-B14F-4D97-AF65-F5344CB8AC3E}">
        <p14:creationId xmlns:p14="http://schemas.microsoft.com/office/powerpoint/2010/main" val="245232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a:t>
            </a:fld>
            <a:endParaRPr lang="en-US"/>
          </a:p>
        </p:txBody>
      </p:sp>
    </p:spTree>
    <p:extLst>
      <p:ext uri="{BB962C8B-B14F-4D97-AF65-F5344CB8AC3E}">
        <p14:creationId xmlns:p14="http://schemas.microsoft.com/office/powerpoint/2010/main" val="977953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20</a:t>
            </a:fld>
            <a:endParaRPr lang="en-US"/>
          </a:p>
        </p:txBody>
      </p:sp>
    </p:spTree>
    <p:extLst>
      <p:ext uri="{BB962C8B-B14F-4D97-AF65-F5344CB8AC3E}">
        <p14:creationId xmlns:p14="http://schemas.microsoft.com/office/powerpoint/2010/main" val="254040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21</a:t>
            </a:fld>
            <a:endParaRPr lang="en-US"/>
          </a:p>
        </p:txBody>
      </p:sp>
    </p:spTree>
    <p:extLst>
      <p:ext uri="{BB962C8B-B14F-4D97-AF65-F5344CB8AC3E}">
        <p14:creationId xmlns:p14="http://schemas.microsoft.com/office/powerpoint/2010/main" val="66296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22</a:t>
            </a:fld>
            <a:endParaRPr lang="en-US"/>
          </a:p>
        </p:txBody>
      </p:sp>
    </p:spTree>
    <p:extLst>
      <p:ext uri="{BB962C8B-B14F-4D97-AF65-F5344CB8AC3E}">
        <p14:creationId xmlns:p14="http://schemas.microsoft.com/office/powerpoint/2010/main" val="377825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23</a:t>
            </a:fld>
            <a:endParaRPr lang="en-US"/>
          </a:p>
        </p:txBody>
      </p:sp>
    </p:spTree>
    <p:extLst>
      <p:ext uri="{BB962C8B-B14F-4D97-AF65-F5344CB8AC3E}">
        <p14:creationId xmlns:p14="http://schemas.microsoft.com/office/powerpoint/2010/main" val="1312362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24</a:t>
            </a:fld>
            <a:endParaRPr lang="en-US"/>
          </a:p>
        </p:txBody>
      </p:sp>
    </p:spTree>
    <p:extLst>
      <p:ext uri="{BB962C8B-B14F-4D97-AF65-F5344CB8AC3E}">
        <p14:creationId xmlns:p14="http://schemas.microsoft.com/office/powerpoint/2010/main" val="160765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199407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2137506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201687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3591525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4056362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81793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68602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09832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5432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80153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37947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383D2-16C1-A947-8B3E-9A1423855515}" type="datetimeFigureOut">
              <a:rPr lang="en-US" smtClean="0"/>
              <a:t>7/23/23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98017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2383D2-16C1-A947-8B3E-9A1423855515}" type="datetimeFigureOut">
              <a:rPr lang="en-US" smtClean="0"/>
              <a:t>7/23/23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84197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2383D2-16C1-A947-8B3E-9A1423855515}" type="datetimeFigureOut">
              <a:rPr lang="en-US" smtClean="0"/>
              <a:t>7/23/23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50499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2383D2-16C1-A947-8B3E-9A1423855515}" type="datetimeFigureOut">
              <a:rPr lang="en-US" smtClean="0"/>
              <a:t>7/23/23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9160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83D2-16C1-A947-8B3E-9A1423855515}" type="datetimeFigureOut">
              <a:rPr lang="en-US" smtClean="0"/>
              <a:t>7/23/23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980545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005002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96553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383D2-16C1-A947-8B3E-9A1423855515}" type="datetimeFigureOut">
              <a:rPr lang="en-US" smtClean="0"/>
              <a:t>7/23/23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8DC2B-F8AE-374B-847B-7E1D5B5DF2CB}" type="slidenum">
              <a:rPr lang="en-US" smtClean="0"/>
              <a:t>‹#›</a:t>
            </a:fld>
            <a:endParaRPr lang="en-US"/>
          </a:p>
        </p:txBody>
      </p:sp>
    </p:spTree>
    <p:extLst>
      <p:ext uri="{BB962C8B-B14F-4D97-AF65-F5344CB8AC3E}">
        <p14:creationId xmlns:p14="http://schemas.microsoft.com/office/powerpoint/2010/main" val="45787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Data Downloads:  </a:t>
            </a:r>
            <a:br>
              <a:rPr lang="en-US" b="1" dirty="0">
                <a:solidFill>
                  <a:srgbClr val="0070C0"/>
                </a:solidFill>
              </a:rPr>
            </a:br>
            <a:r>
              <a:rPr lang="en-US" b="1" dirty="0">
                <a:solidFill>
                  <a:srgbClr val="0070C0"/>
                </a:solidFill>
              </a:rPr>
              <a:t>Overview and Portals</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918" y="5650588"/>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4122318" y="3776236"/>
            <a:ext cx="3947363" cy="1754326"/>
          </a:xfrm>
          <a:prstGeom prst="rect">
            <a:avLst/>
          </a:prstGeom>
          <a:noFill/>
        </p:spPr>
        <p:txBody>
          <a:bodyPr wrap="none" rtlCol="0">
            <a:spAutoFit/>
          </a:bodyPr>
          <a:lstStyle/>
          <a:p>
            <a:pPr algn="ctr"/>
            <a:r>
              <a:rPr lang="en-US" sz="3600" dirty="0">
                <a:solidFill>
                  <a:srgbClr val="0070C0"/>
                </a:solidFill>
              </a:rPr>
              <a:t>Makenzie Mabry</a:t>
            </a:r>
          </a:p>
          <a:p>
            <a:pPr algn="ctr"/>
            <a:r>
              <a:rPr lang="en-US" sz="3600" dirty="0">
                <a:solidFill>
                  <a:srgbClr val="0070C0"/>
                </a:solidFill>
              </a:rPr>
              <a:t>Pam Soltis</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Tree>
    <p:extLst>
      <p:ext uri="{BB962C8B-B14F-4D97-AF65-F5344CB8AC3E}">
        <p14:creationId xmlns:p14="http://schemas.microsoft.com/office/powerpoint/2010/main" val="1611149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5145C9-9E6E-B64E-B02E-7F554978A7A1}"/>
              </a:ext>
            </a:extLst>
          </p:cNvPr>
          <p:cNvPicPr>
            <a:picLocks noChangeAspect="1"/>
          </p:cNvPicPr>
          <p:nvPr/>
        </p:nvPicPr>
        <p:blipFill>
          <a:blip r:embed="rId3"/>
          <a:stretch>
            <a:fillRect/>
          </a:stretch>
        </p:blipFill>
        <p:spPr>
          <a:xfrm>
            <a:off x="0" y="1389803"/>
            <a:ext cx="7285856" cy="3258397"/>
          </a:xfrm>
          <a:prstGeom prst="rect">
            <a:avLst/>
          </a:prstGeom>
        </p:spPr>
      </p:pic>
      <p:pic>
        <p:nvPicPr>
          <p:cNvPr id="13" name="Picture 12">
            <a:extLst>
              <a:ext uri="{FF2B5EF4-FFF2-40B4-BE49-F238E27FC236}">
                <a16:creationId xmlns:a16="http://schemas.microsoft.com/office/drawing/2014/main" id="{6B639225-A272-CC45-BB24-3D8EC8916C6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42928" y="3538175"/>
            <a:ext cx="4587241" cy="3319825"/>
          </a:xfrm>
          <a:prstGeom prst="rect">
            <a:avLst/>
          </a:prstGeom>
        </p:spPr>
      </p:pic>
      <p:sp>
        <p:nvSpPr>
          <p:cNvPr id="3" name="TextBox 2">
            <a:extLst>
              <a:ext uri="{FF2B5EF4-FFF2-40B4-BE49-F238E27FC236}">
                <a16:creationId xmlns:a16="http://schemas.microsoft.com/office/drawing/2014/main" id="{7B1663F2-70FC-744F-A909-61356E712DBA}"/>
              </a:ext>
            </a:extLst>
          </p:cNvPr>
          <p:cNvSpPr txBox="1"/>
          <p:nvPr/>
        </p:nvSpPr>
        <p:spPr>
          <a:xfrm>
            <a:off x="7598434" y="1345641"/>
            <a:ext cx="2559290" cy="2062103"/>
          </a:xfrm>
          <a:prstGeom prst="rect">
            <a:avLst/>
          </a:prstGeom>
          <a:noFill/>
        </p:spPr>
        <p:txBody>
          <a:bodyPr wrap="none" rtlCol="0">
            <a:spAutoFit/>
          </a:bodyPr>
          <a:lstStyle/>
          <a:p>
            <a:r>
              <a:rPr lang="en-US" sz="3200" dirty="0"/>
              <a:t>Temperature</a:t>
            </a:r>
          </a:p>
          <a:p>
            <a:r>
              <a:rPr lang="en-US" sz="3200" dirty="0"/>
              <a:t>Precipitation</a:t>
            </a:r>
          </a:p>
          <a:p>
            <a:r>
              <a:rPr lang="en-US" sz="3200" dirty="0"/>
              <a:t>Soil type</a:t>
            </a:r>
          </a:p>
          <a:p>
            <a:r>
              <a:rPr lang="en-US" sz="3200" dirty="0"/>
              <a:t>Soil Chemistry</a:t>
            </a:r>
          </a:p>
        </p:txBody>
      </p:sp>
      <p:pic>
        <p:nvPicPr>
          <p:cNvPr id="11" name="Picture 10">
            <a:extLst>
              <a:ext uri="{FF2B5EF4-FFF2-40B4-BE49-F238E27FC236}">
                <a16:creationId xmlns:a16="http://schemas.microsoft.com/office/drawing/2014/main" id="{4926CFFE-A07C-5E49-8B35-CEF86D0F597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7820" y="3538175"/>
            <a:ext cx="2686269" cy="3319825"/>
          </a:xfrm>
          <a:prstGeom prst="rect">
            <a:avLst/>
          </a:prstGeom>
        </p:spPr>
      </p:pic>
      <p:pic>
        <p:nvPicPr>
          <p:cNvPr id="14" name="Picture 13">
            <a:extLst>
              <a:ext uri="{FF2B5EF4-FFF2-40B4-BE49-F238E27FC236}">
                <a16:creationId xmlns:a16="http://schemas.microsoft.com/office/drawing/2014/main" id="{1BB1B4E1-45A0-9346-AC7B-1FC3863A222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9493" y="3505887"/>
            <a:ext cx="3775057" cy="1056281"/>
          </a:xfrm>
          <a:prstGeom prst="rect">
            <a:avLst/>
          </a:prstGeom>
        </p:spPr>
      </p:pic>
      <p:pic>
        <p:nvPicPr>
          <p:cNvPr id="7" name="Picture 6">
            <a:extLst>
              <a:ext uri="{FF2B5EF4-FFF2-40B4-BE49-F238E27FC236}">
                <a16:creationId xmlns:a16="http://schemas.microsoft.com/office/drawing/2014/main" id="{43595FBF-1EC9-CB49-8308-BED67345A4D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04632" y="4562168"/>
            <a:ext cx="3824778" cy="1429539"/>
          </a:xfrm>
          <a:prstGeom prst="rect">
            <a:avLst/>
          </a:prstGeom>
        </p:spPr>
      </p:pic>
      <p:sp>
        <p:nvSpPr>
          <p:cNvPr id="9" name="Rectangle 8">
            <a:extLst>
              <a:ext uri="{FF2B5EF4-FFF2-40B4-BE49-F238E27FC236}">
                <a16:creationId xmlns:a16="http://schemas.microsoft.com/office/drawing/2014/main" id="{EFC2A033-3EAA-6744-8CB8-D3F6A9554362}"/>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2" name="Rectangle 11">
            <a:extLst>
              <a:ext uri="{FF2B5EF4-FFF2-40B4-BE49-F238E27FC236}">
                <a16:creationId xmlns:a16="http://schemas.microsoft.com/office/drawing/2014/main" id="{73A69D4D-8AC2-9E47-BD51-929733021E00}"/>
              </a:ext>
            </a:extLst>
          </p:cNvPr>
          <p:cNvSpPr/>
          <p:nvPr/>
        </p:nvSpPr>
        <p:spPr>
          <a:xfrm>
            <a:off x="0" y="221746"/>
            <a:ext cx="12192000" cy="707886"/>
          </a:xfrm>
          <a:prstGeom prst="rect">
            <a:avLst/>
          </a:prstGeom>
        </p:spPr>
        <p:txBody>
          <a:bodyPr wrap="square">
            <a:spAutoFit/>
          </a:bodyPr>
          <a:lstStyle/>
          <a:p>
            <a:pPr>
              <a:tabLst>
                <a:tab pos="455613" algn="l"/>
              </a:tabLst>
            </a:pPr>
            <a:r>
              <a:rPr lang="en-US" sz="4000" dirty="0">
                <a:solidFill>
                  <a:schemeClr val="bg1"/>
                </a:solidFill>
              </a:rPr>
              <a:t>	Each Location has associated Ecological Information</a:t>
            </a:r>
          </a:p>
        </p:txBody>
      </p:sp>
    </p:spTree>
    <p:extLst>
      <p:ext uri="{BB962C8B-B14F-4D97-AF65-F5344CB8AC3E}">
        <p14:creationId xmlns:p14="http://schemas.microsoft.com/office/powerpoint/2010/main" val="4187644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54F8E-728C-164C-A6D3-4627631505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368" y="1389606"/>
            <a:ext cx="11768438" cy="5262444"/>
          </a:xfrm>
          <a:prstGeom prst="rect">
            <a:avLst/>
          </a:prstGeom>
        </p:spPr>
      </p:pic>
      <p:sp>
        <p:nvSpPr>
          <p:cNvPr id="6" name="Rectangle 5">
            <a:extLst>
              <a:ext uri="{FF2B5EF4-FFF2-40B4-BE49-F238E27FC236}">
                <a16:creationId xmlns:a16="http://schemas.microsoft.com/office/drawing/2014/main" id="{DEF20923-467E-574A-9785-ABB986BF13F1}"/>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Search the </a:t>
            </a:r>
            <a:r>
              <a:rPr lang="en-US" sz="4800" dirty="0" err="1">
                <a:solidFill>
                  <a:schemeClr val="bg1"/>
                </a:solidFill>
              </a:rPr>
              <a:t>iDigBio</a:t>
            </a:r>
            <a:r>
              <a:rPr lang="en-US" sz="4800" dirty="0">
                <a:solidFill>
                  <a:schemeClr val="bg1"/>
                </a:solidFill>
              </a:rPr>
              <a:t> Portal</a:t>
            </a:r>
          </a:p>
        </p:txBody>
      </p:sp>
    </p:spTree>
    <p:extLst>
      <p:ext uri="{BB962C8B-B14F-4D97-AF65-F5344CB8AC3E}">
        <p14:creationId xmlns:p14="http://schemas.microsoft.com/office/powerpoint/2010/main" val="44287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AB6C04-A616-AA4F-B045-E820E80D2C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374" y="1388496"/>
            <a:ext cx="9941184" cy="5373811"/>
          </a:xfrm>
          <a:prstGeom prst="rect">
            <a:avLst/>
          </a:prstGeom>
        </p:spPr>
      </p:pic>
      <p:sp>
        <p:nvSpPr>
          <p:cNvPr id="6" name="Rectangle 5">
            <a:extLst>
              <a:ext uri="{FF2B5EF4-FFF2-40B4-BE49-F238E27FC236}">
                <a16:creationId xmlns:a16="http://schemas.microsoft.com/office/drawing/2014/main" id="{2C2D9BCC-3807-B740-A3C8-E5059AD21D0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Search the </a:t>
            </a:r>
            <a:r>
              <a:rPr lang="en-US" sz="4800" dirty="0" err="1">
                <a:solidFill>
                  <a:schemeClr val="bg1"/>
                </a:solidFill>
              </a:rPr>
              <a:t>iDigBio</a:t>
            </a:r>
            <a:r>
              <a:rPr lang="en-US" sz="4800" dirty="0">
                <a:solidFill>
                  <a:schemeClr val="bg1"/>
                </a:solidFill>
              </a:rPr>
              <a:t> Portal:  List of Data Records</a:t>
            </a:r>
          </a:p>
        </p:txBody>
      </p:sp>
    </p:spTree>
    <p:extLst>
      <p:ext uri="{BB962C8B-B14F-4D97-AF65-F5344CB8AC3E}">
        <p14:creationId xmlns:p14="http://schemas.microsoft.com/office/powerpoint/2010/main" val="4259824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47BD4-875F-7443-8C6E-1F19208ECDAD}"/>
              </a:ext>
            </a:extLst>
          </p:cNvPr>
          <p:cNvPicPr>
            <a:picLocks noChangeAspect="1"/>
          </p:cNvPicPr>
          <p:nvPr/>
        </p:nvPicPr>
        <p:blipFill>
          <a:blip r:embed="rId3"/>
          <a:stretch>
            <a:fillRect/>
          </a:stretch>
        </p:blipFill>
        <p:spPr>
          <a:xfrm>
            <a:off x="181218" y="1296618"/>
            <a:ext cx="4913165" cy="5403120"/>
          </a:xfrm>
          <a:prstGeom prst="rect">
            <a:avLst/>
          </a:prstGeom>
        </p:spPr>
      </p:pic>
      <p:sp>
        <p:nvSpPr>
          <p:cNvPr id="6" name="Rectangle 5">
            <a:extLst>
              <a:ext uri="{FF2B5EF4-FFF2-40B4-BE49-F238E27FC236}">
                <a16:creationId xmlns:a16="http://schemas.microsoft.com/office/drawing/2014/main" id="{A91B95A9-61B7-C740-AE30-BC7745BA9C66}"/>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Search the </a:t>
            </a:r>
            <a:r>
              <a:rPr lang="en-US" sz="4800" dirty="0" err="1">
                <a:solidFill>
                  <a:schemeClr val="bg1"/>
                </a:solidFill>
              </a:rPr>
              <a:t>iDigBio</a:t>
            </a:r>
            <a:r>
              <a:rPr lang="en-US" sz="4800" dirty="0">
                <a:solidFill>
                  <a:schemeClr val="bg1"/>
                </a:solidFill>
              </a:rPr>
              <a:t> Portal:  Download csv</a:t>
            </a:r>
          </a:p>
        </p:txBody>
      </p:sp>
      <p:sp>
        <p:nvSpPr>
          <p:cNvPr id="2" name="Oval 1">
            <a:extLst>
              <a:ext uri="{FF2B5EF4-FFF2-40B4-BE49-F238E27FC236}">
                <a16:creationId xmlns:a16="http://schemas.microsoft.com/office/drawing/2014/main" id="{D59651AE-066A-634E-98E5-B5B217B12048}"/>
              </a:ext>
            </a:extLst>
          </p:cNvPr>
          <p:cNvSpPr/>
          <p:nvPr/>
        </p:nvSpPr>
        <p:spPr>
          <a:xfrm>
            <a:off x="2262752" y="2603715"/>
            <a:ext cx="1348353" cy="4649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1805F6-67D0-344D-BE6B-6061ED39FA77}"/>
              </a:ext>
            </a:extLst>
          </p:cNvPr>
          <p:cNvSpPr/>
          <p:nvPr/>
        </p:nvSpPr>
        <p:spPr>
          <a:xfrm>
            <a:off x="914399" y="4143286"/>
            <a:ext cx="2030279" cy="5217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962F8FC-C774-CD44-8066-E9F665091B06}"/>
              </a:ext>
            </a:extLst>
          </p:cNvPr>
          <p:cNvSpPr/>
          <p:nvPr/>
        </p:nvSpPr>
        <p:spPr>
          <a:xfrm>
            <a:off x="3174569" y="5328834"/>
            <a:ext cx="1691899" cy="4675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116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400B48-148A-B44C-8D2B-35CBFFF755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296618"/>
            <a:ext cx="12192000" cy="4900824"/>
          </a:xfrm>
          <a:prstGeom prst="rect">
            <a:avLst/>
          </a:prstGeom>
        </p:spPr>
      </p:pic>
      <p:sp>
        <p:nvSpPr>
          <p:cNvPr id="6" name="Rectangle 5">
            <a:extLst>
              <a:ext uri="{FF2B5EF4-FFF2-40B4-BE49-F238E27FC236}">
                <a16:creationId xmlns:a16="http://schemas.microsoft.com/office/drawing/2014/main" id="{62DF460C-910C-8E43-A10B-3E1B3C48FD8D}"/>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Email Download Link</a:t>
            </a:r>
          </a:p>
        </p:txBody>
      </p:sp>
      <p:cxnSp>
        <p:nvCxnSpPr>
          <p:cNvPr id="3" name="Straight Arrow Connector 2">
            <a:extLst>
              <a:ext uri="{FF2B5EF4-FFF2-40B4-BE49-F238E27FC236}">
                <a16:creationId xmlns:a16="http://schemas.microsoft.com/office/drawing/2014/main" id="{3DB8AEF8-711A-184B-8D98-159A31F91936}"/>
              </a:ext>
            </a:extLst>
          </p:cNvPr>
          <p:cNvCxnSpPr/>
          <p:nvPr/>
        </p:nvCxnSpPr>
        <p:spPr>
          <a:xfrm flipH="1">
            <a:off x="6168326" y="3750590"/>
            <a:ext cx="134835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3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p:cNvCxnSpPr>
          <p:nvPr/>
        </p:nvCxnSpPr>
        <p:spPr>
          <a:xfrm flipV="1">
            <a:off x="0" y="1157289"/>
            <a:ext cx="12188952"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0" y="9896"/>
            <a:ext cx="12188952"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Search the </a:t>
            </a:r>
            <a:r>
              <a:rPr lang="en-US" sz="3600" dirty="0" err="1">
                <a:solidFill>
                  <a:schemeClr val="tx1"/>
                </a:solidFill>
              </a:rPr>
              <a:t>iDigBio</a:t>
            </a:r>
            <a:r>
              <a:rPr lang="en-US" sz="3600" dirty="0">
                <a:solidFill>
                  <a:schemeClr val="tx1"/>
                </a:solidFill>
              </a:rPr>
              <a:t> Portal</a:t>
            </a:r>
          </a:p>
        </p:txBody>
      </p:sp>
      <p:pic>
        <p:nvPicPr>
          <p:cNvPr id="3" name="Picture 2">
            <a:extLst>
              <a:ext uri="{FF2B5EF4-FFF2-40B4-BE49-F238E27FC236}">
                <a16:creationId xmlns:a16="http://schemas.microsoft.com/office/drawing/2014/main" id="{2BB1D2E4-E5F8-E94C-B694-264BB9024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689"/>
            <a:ext cx="12192000" cy="6752764"/>
          </a:xfrm>
          <a:prstGeom prst="rect">
            <a:avLst/>
          </a:prstGeom>
        </p:spPr>
      </p:pic>
    </p:spTree>
    <p:extLst>
      <p:ext uri="{BB962C8B-B14F-4D97-AF65-F5344CB8AC3E}">
        <p14:creationId xmlns:p14="http://schemas.microsoft.com/office/powerpoint/2010/main" val="205904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pic>
        <p:nvPicPr>
          <p:cNvPr id="11" name="Picture 10">
            <a:extLst>
              <a:ext uri="{FF2B5EF4-FFF2-40B4-BE49-F238E27FC236}">
                <a16:creationId xmlns:a16="http://schemas.microsoft.com/office/drawing/2014/main" id="{F6F639F1-774E-044C-9B1F-79338353F1E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0618" y="1462840"/>
            <a:ext cx="11840568" cy="4769938"/>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GBIF: </a:t>
            </a:r>
            <a:r>
              <a:rPr lang="en-US" sz="4800" dirty="0" err="1">
                <a:solidFill>
                  <a:schemeClr val="bg1"/>
                </a:solidFill>
              </a:rPr>
              <a:t>gbif.org</a:t>
            </a:r>
            <a:endParaRPr lang="en-US" sz="4800" dirty="0">
              <a:solidFill>
                <a:schemeClr val="bg1"/>
              </a:solidFill>
            </a:endParaRPr>
          </a:p>
        </p:txBody>
      </p:sp>
    </p:spTree>
    <p:extLst>
      <p:ext uri="{BB962C8B-B14F-4D97-AF65-F5344CB8AC3E}">
        <p14:creationId xmlns:p14="http://schemas.microsoft.com/office/powerpoint/2010/main" val="27384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GBIF: </a:t>
            </a:r>
            <a:r>
              <a:rPr lang="en-US" sz="4800" dirty="0" err="1">
                <a:solidFill>
                  <a:schemeClr val="bg1"/>
                </a:solidFill>
              </a:rPr>
              <a:t>gbif.org</a:t>
            </a:r>
            <a:endParaRPr lang="en-US" sz="4800" dirty="0">
              <a:solidFill>
                <a:schemeClr val="bg1"/>
              </a:solidFill>
            </a:endParaRPr>
          </a:p>
        </p:txBody>
      </p:sp>
      <p:pic>
        <p:nvPicPr>
          <p:cNvPr id="3" name="Picture 2">
            <a:extLst>
              <a:ext uri="{FF2B5EF4-FFF2-40B4-BE49-F238E27FC236}">
                <a16:creationId xmlns:a16="http://schemas.microsoft.com/office/drawing/2014/main" id="{5EAA5F86-8538-9943-96BE-79C295187E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6942" y="1352883"/>
            <a:ext cx="11169112" cy="5505117"/>
          </a:xfrm>
          <a:prstGeom prst="rect">
            <a:avLst/>
          </a:prstGeom>
        </p:spPr>
      </p:pic>
    </p:spTree>
    <p:extLst>
      <p:ext uri="{BB962C8B-B14F-4D97-AF65-F5344CB8AC3E}">
        <p14:creationId xmlns:p14="http://schemas.microsoft.com/office/powerpoint/2010/main" val="257051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GBIF: </a:t>
            </a:r>
            <a:r>
              <a:rPr lang="en-US" sz="4800" dirty="0" err="1">
                <a:solidFill>
                  <a:schemeClr val="bg1"/>
                </a:solidFill>
              </a:rPr>
              <a:t>gbif.org</a:t>
            </a:r>
            <a:endParaRPr lang="en-US" sz="4800" dirty="0">
              <a:solidFill>
                <a:schemeClr val="bg1"/>
              </a:solidFill>
            </a:endParaRPr>
          </a:p>
        </p:txBody>
      </p:sp>
      <p:pic>
        <p:nvPicPr>
          <p:cNvPr id="5" name="Picture 4">
            <a:extLst>
              <a:ext uri="{FF2B5EF4-FFF2-40B4-BE49-F238E27FC236}">
                <a16:creationId xmlns:a16="http://schemas.microsoft.com/office/drawing/2014/main" id="{AD45B1FA-E929-9940-8B59-E058976F48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462840"/>
            <a:ext cx="12192000" cy="4709171"/>
          </a:xfrm>
          <a:prstGeom prst="rect">
            <a:avLst/>
          </a:prstGeom>
        </p:spPr>
      </p:pic>
    </p:spTree>
    <p:extLst>
      <p:ext uri="{BB962C8B-B14F-4D97-AF65-F5344CB8AC3E}">
        <p14:creationId xmlns:p14="http://schemas.microsoft.com/office/powerpoint/2010/main" val="2930320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a:t>
            </a:r>
          </a:p>
        </p:txBody>
      </p:sp>
      <p:pic>
        <p:nvPicPr>
          <p:cNvPr id="3" name="Picture 2">
            <a:extLst>
              <a:ext uri="{FF2B5EF4-FFF2-40B4-BE49-F238E27FC236}">
                <a16:creationId xmlns:a16="http://schemas.microsoft.com/office/drawing/2014/main" id="{E810D4FE-2345-E94B-9C4A-8FC31E783A9C}"/>
              </a:ext>
            </a:extLst>
          </p:cNvPr>
          <p:cNvPicPr>
            <a:picLocks noChangeAspect="1"/>
          </p:cNvPicPr>
          <p:nvPr/>
        </p:nvPicPr>
        <p:blipFill>
          <a:blip r:embed="rId4"/>
          <a:stretch>
            <a:fillRect/>
          </a:stretch>
        </p:blipFill>
        <p:spPr>
          <a:xfrm>
            <a:off x="4327364" y="176481"/>
            <a:ext cx="3289300" cy="6413500"/>
          </a:xfrm>
          <a:prstGeom prst="rect">
            <a:avLst/>
          </a:prstGeom>
        </p:spPr>
      </p:pic>
    </p:spTree>
    <p:extLst>
      <p:ext uri="{BB962C8B-B14F-4D97-AF65-F5344CB8AC3E}">
        <p14:creationId xmlns:p14="http://schemas.microsoft.com/office/powerpoint/2010/main" val="107696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39C428-F11C-794C-85B9-7709D9C8AE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   </a:t>
            </a:r>
            <a:r>
              <a:rPr lang="en-US" sz="4800" dirty="0" err="1"/>
              <a:t>iDigBio</a:t>
            </a:r>
            <a:r>
              <a:rPr lang="en-US" sz="4800" dirty="0"/>
              <a:t>:  A Source for Specimen Records</a:t>
            </a:r>
          </a:p>
        </p:txBody>
      </p:sp>
      <p:pic>
        <p:nvPicPr>
          <p:cNvPr id="2" name="Picture 1">
            <a:extLst>
              <a:ext uri="{FF2B5EF4-FFF2-40B4-BE49-F238E27FC236}">
                <a16:creationId xmlns:a16="http://schemas.microsoft.com/office/drawing/2014/main" id="{DEAB9368-D914-CFA0-5156-9E6396905FED}"/>
              </a:ext>
            </a:extLst>
          </p:cNvPr>
          <p:cNvPicPr>
            <a:picLocks noChangeAspect="1"/>
          </p:cNvPicPr>
          <p:nvPr/>
        </p:nvPicPr>
        <p:blipFill>
          <a:blip r:embed="rId3"/>
          <a:stretch>
            <a:fillRect/>
          </a:stretch>
        </p:blipFill>
        <p:spPr>
          <a:xfrm>
            <a:off x="903013" y="1286359"/>
            <a:ext cx="10385974" cy="5571641"/>
          </a:xfrm>
          <a:prstGeom prst="rect">
            <a:avLst/>
          </a:prstGeom>
        </p:spPr>
      </p:pic>
    </p:spTree>
    <p:extLst>
      <p:ext uri="{BB962C8B-B14F-4D97-AF65-F5344CB8AC3E}">
        <p14:creationId xmlns:p14="http://schemas.microsoft.com/office/powerpoint/2010/main" val="2765804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a:t>
            </a:r>
            <a:r>
              <a:rPr lang="en-US" sz="4800" i="1" dirty="0" err="1">
                <a:solidFill>
                  <a:schemeClr val="bg1"/>
                </a:solidFill>
              </a:rPr>
              <a:t>Abrus</a:t>
            </a:r>
            <a:r>
              <a:rPr lang="en-US" sz="4800" i="1" dirty="0">
                <a:solidFill>
                  <a:schemeClr val="bg1"/>
                </a:solidFill>
              </a:rPr>
              <a:t> </a:t>
            </a:r>
            <a:r>
              <a:rPr lang="en-US" sz="4800" i="1" dirty="0" err="1">
                <a:solidFill>
                  <a:schemeClr val="bg1"/>
                </a:solidFill>
              </a:rPr>
              <a:t>canescens</a:t>
            </a:r>
            <a:endParaRPr lang="en-US" sz="4800" i="1" dirty="0">
              <a:solidFill>
                <a:schemeClr val="bg1"/>
              </a:solidFill>
            </a:endParaRPr>
          </a:p>
        </p:txBody>
      </p:sp>
      <p:pic>
        <p:nvPicPr>
          <p:cNvPr id="5" name="Picture 4">
            <a:extLst>
              <a:ext uri="{FF2B5EF4-FFF2-40B4-BE49-F238E27FC236}">
                <a16:creationId xmlns:a16="http://schemas.microsoft.com/office/drawing/2014/main" id="{DBE6BA0A-FC66-DC4F-82FE-683CEB7EC6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72075"/>
            <a:ext cx="12192000" cy="4505739"/>
          </a:xfrm>
          <a:prstGeom prst="rect">
            <a:avLst/>
          </a:prstGeom>
        </p:spPr>
      </p:pic>
    </p:spTree>
    <p:extLst>
      <p:ext uri="{BB962C8B-B14F-4D97-AF65-F5344CB8AC3E}">
        <p14:creationId xmlns:p14="http://schemas.microsoft.com/office/powerpoint/2010/main" val="2521081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a:t>
            </a:r>
            <a:r>
              <a:rPr lang="en-US" sz="4800" i="1" dirty="0" err="1">
                <a:solidFill>
                  <a:schemeClr val="bg1"/>
                </a:solidFill>
              </a:rPr>
              <a:t>Abrus</a:t>
            </a:r>
            <a:r>
              <a:rPr lang="en-US" sz="4800" i="1" dirty="0">
                <a:solidFill>
                  <a:schemeClr val="bg1"/>
                </a:solidFill>
              </a:rPr>
              <a:t> </a:t>
            </a:r>
            <a:r>
              <a:rPr lang="en-US" sz="4800" i="1" dirty="0" err="1">
                <a:solidFill>
                  <a:schemeClr val="bg1"/>
                </a:solidFill>
              </a:rPr>
              <a:t>canescens</a:t>
            </a:r>
            <a:endParaRPr lang="en-US" sz="4800" i="1" dirty="0">
              <a:solidFill>
                <a:schemeClr val="bg1"/>
              </a:solidFill>
            </a:endParaRPr>
          </a:p>
        </p:txBody>
      </p:sp>
      <p:pic>
        <p:nvPicPr>
          <p:cNvPr id="5" name="Picture 4">
            <a:extLst>
              <a:ext uri="{FF2B5EF4-FFF2-40B4-BE49-F238E27FC236}">
                <a16:creationId xmlns:a16="http://schemas.microsoft.com/office/drawing/2014/main" id="{DBE6BA0A-FC66-DC4F-82FE-683CEB7EC6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72075"/>
            <a:ext cx="12192000" cy="4505739"/>
          </a:xfrm>
          <a:prstGeom prst="rect">
            <a:avLst/>
          </a:prstGeom>
        </p:spPr>
      </p:pic>
      <p:pic>
        <p:nvPicPr>
          <p:cNvPr id="8" name="Picture 7">
            <a:extLst>
              <a:ext uri="{FF2B5EF4-FFF2-40B4-BE49-F238E27FC236}">
                <a16:creationId xmlns:a16="http://schemas.microsoft.com/office/drawing/2014/main" id="{D255049B-913A-8149-BFAA-4EF2895BA05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38089" y="0"/>
            <a:ext cx="3853912" cy="6864958"/>
          </a:xfrm>
          <a:prstGeom prst="rect">
            <a:avLst/>
          </a:prstGeom>
        </p:spPr>
      </p:pic>
    </p:spTree>
    <p:extLst>
      <p:ext uri="{BB962C8B-B14F-4D97-AF65-F5344CB8AC3E}">
        <p14:creationId xmlns:p14="http://schemas.microsoft.com/office/powerpoint/2010/main" val="314460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a:t>
            </a:r>
            <a:r>
              <a:rPr lang="en-US" sz="4800" i="1" dirty="0" err="1">
                <a:solidFill>
                  <a:schemeClr val="bg1"/>
                </a:solidFill>
              </a:rPr>
              <a:t>Abrus</a:t>
            </a:r>
            <a:r>
              <a:rPr lang="en-US" sz="4800" i="1" dirty="0">
                <a:solidFill>
                  <a:schemeClr val="bg1"/>
                </a:solidFill>
              </a:rPr>
              <a:t> </a:t>
            </a:r>
            <a:r>
              <a:rPr lang="en-US" sz="4800" i="1" dirty="0" err="1">
                <a:solidFill>
                  <a:schemeClr val="bg1"/>
                </a:solidFill>
              </a:rPr>
              <a:t>canescens</a:t>
            </a:r>
            <a:endParaRPr lang="en-US" sz="4800" i="1" dirty="0">
              <a:solidFill>
                <a:schemeClr val="bg1"/>
              </a:solidFill>
            </a:endParaRPr>
          </a:p>
        </p:txBody>
      </p:sp>
      <p:pic>
        <p:nvPicPr>
          <p:cNvPr id="3" name="Picture 2">
            <a:extLst>
              <a:ext uri="{FF2B5EF4-FFF2-40B4-BE49-F238E27FC236}">
                <a16:creationId xmlns:a16="http://schemas.microsoft.com/office/drawing/2014/main" id="{BFF63E73-5BCC-4546-87DB-F3C1EE2CAC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6943" y="1356014"/>
            <a:ext cx="10972800" cy="5501986"/>
          </a:xfrm>
          <a:prstGeom prst="rect">
            <a:avLst/>
          </a:prstGeom>
        </p:spPr>
      </p:pic>
    </p:spTree>
    <p:extLst>
      <p:ext uri="{BB962C8B-B14F-4D97-AF65-F5344CB8AC3E}">
        <p14:creationId xmlns:p14="http://schemas.microsoft.com/office/powerpoint/2010/main" val="2925368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Download Data Set / Email</a:t>
            </a:r>
            <a:endParaRPr lang="en-US" sz="4800" i="1" dirty="0">
              <a:solidFill>
                <a:schemeClr val="bg1"/>
              </a:solidFill>
            </a:endParaRPr>
          </a:p>
        </p:txBody>
      </p:sp>
      <p:pic>
        <p:nvPicPr>
          <p:cNvPr id="5" name="Picture 4">
            <a:extLst>
              <a:ext uri="{FF2B5EF4-FFF2-40B4-BE49-F238E27FC236}">
                <a16:creationId xmlns:a16="http://schemas.microsoft.com/office/drawing/2014/main" id="{62520939-E3B3-6442-BD6D-299D20E9B2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1462840"/>
            <a:ext cx="6311103" cy="5185933"/>
          </a:xfrm>
          <a:prstGeom prst="rect">
            <a:avLst/>
          </a:prstGeom>
        </p:spPr>
      </p:pic>
    </p:spTree>
    <p:extLst>
      <p:ext uri="{BB962C8B-B14F-4D97-AF65-F5344CB8AC3E}">
        <p14:creationId xmlns:p14="http://schemas.microsoft.com/office/powerpoint/2010/main" val="172487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Download Data Set / Email</a:t>
            </a:r>
            <a:endParaRPr lang="en-US" sz="4800" i="1" dirty="0">
              <a:solidFill>
                <a:schemeClr val="bg1"/>
              </a:solidFill>
            </a:endParaRPr>
          </a:p>
        </p:txBody>
      </p:sp>
      <p:pic>
        <p:nvPicPr>
          <p:cNvPr id="5" name="Picture 4">
            <a:extLst>
              <a:ext uri="{FF2B5EF4-FFF2-40B4-BE49-F238E27FC236}">
                <a16:creationId xmlns:a16="http://schemas.microsoft.com/office/drawing/2014/main" id="{62520939-E3B3-6442-BD6D-299D20E9B2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1462840"/>
            <a:ext cx="6311103" cy="5185933"/>
          </a:xfrm>
          <a:prstGeom prst="rect">
            <a:avLst/>
          </a:prstGeom>
        </p:spPr>
      </p:pic>
      <p:pic>
        <p:nvPicPr>
          <p:cNvPr id="3" name="Picture 2">
            <a:extLst>
              <a:ext uri="{FF2B5EF4-FFF2-40B4-BE49-F238E27FC236}">
                <a16:creationId xmlns:a16="http://schemas.microsoft.com/office/drawing/2014/main" id="{218E14B8-074C-7746-B868-4D4BB04CCC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48825" y="1726312"/>
            <a:ext cx="5843175" cy="4045275"/>
          </a:xfrm>
          <a:prstGeom prst="rect">
            <a:avLst/>
          </a:prstGeom>
        </p:spPr>
      </p:pic>
    </p:spTree>
    <p:extLst>
      <p:ext uri="{BB962C8B-B14F-4D97-AF65-F5344CB8AC3E}">
        <p14:creationId xmlns:p14="http://schemas.microsoft.com/office/powerpoint/2010/main" val="1560407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ABF41-150B-E744-A05D-19EA062F3E23}"/>
              </a:ext>
            </a:extLst>
          </p:cNvPr>
          <p:cNvSpPr>
            <a:spLocks noGrp="1"/>
          </p:cNvSpPr>
          <p:nvPr>
            <p:ph idx="1"/>
          </p:nvPr>
        </p:nvSpPr>
        <p:spPr>
          <a:xfrm>
            <a:off x="838200" y="1918615"/>
            <a:ext cx="10515600" cy="4351338"/>
          </a:xfrm>
        </p:spPr>
        <p:txBody>
          <a:bodyPr/>
          <a:lstStyle/>
          <a:p>
            <a:r>
              <a:rPr lang="en-US" dirty="0"/>
              <a:t>Allows users to interact with a system</a:t>
            </a:r>
          </a:p>
          <a:p>
            <a:endParaRPr lang="en-US" dirty="0"/>
          </a:p>
        </p:txBody>
      </p:sp>
      <p:sp>
        <p:nvSpPr>
          <p:cNvPr id="4" name="Title 1">
            <a:extLst>
              <a:ext uri="{FF2B5EF4-FFF2-40B4-BE49-F238E27FC236}">
                <a16:creationId xmlns:a16="http://schemas.microsoft.com/office/drawing/2014/main" id="{C0EDD170-DB03-8C42-B8FF-C5ACB64288F2}"/>
              </a:ext>
            </a:extLst>
          </p:cNvPr>
          <p:cNvSpPr txBox="1">
            <a:spLocks/>
          </p:cNvSpPr>
          <p:nvPr/>
        </p:nvSpPr>
        <p:spPr>
          <a:xfrm>
            <a:off x="286467" y="962994"/>
            <a:ext cx="116354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6"/>
                </a:solidFill>
                <a:latin typeface="Calibri" panose="020F0502020204030204" pitchFamily="34" charset="0"/>
                <a:cs typeface="Calibri" panose="020F0502020204030204" pitchFamily="34" charset="0"/>
              </a:rPr>
              <a:t>API</a:t>
            </a:r>
            <a:r>
              <a:rPr lang="en-US" sz="5400" dirty="0">
                <a:latin typeface="Calibri" panose="020F0502020204030204" pitchFamily="34" charset="0"/>
                <a:cs typeface="Calibri" panose="020F0502020204030204" pitchFamily="34" charset="0"/>
              </a:rPr>
              <a:t> = </a:t>
            </a:r>
            <a:r>
              <a:rPr lang="en-US" sz="5400" dirty="0">
                <a:solidFill>
                  <a:schemeClr val="accent6"/>
                </a:solidFill>
                <a:latin typeface="Calibri" panose="020F0502020204030204" pitchFamily="34" charset="0"/>
                <a:cs typeface="Calibri" panose="020F0502020204030204" pitchFamily="34" charset="0"/>
              </a:rPr>
              <a:t>A</a:t>
            </a:r>
            <a:r>
              <a:rPr lang="en-US" sz="5400" dirty="0">
                <a:latin typeface="Calibri" panose="020F0502020204030204" pitchFamily="34" charset="0"/>
                <a:cs typeface="Calibri" panose="020F0502020204030204" pitchFamily="34" charset="0"/>
              </a:rPr>
              <a:t>pplication </a:t>
            </a:r>
            <a:r>
              <a:rPr lang="en-US" sz="5400" dirty="0">
                <a:solidFill>
                  <a:schemeClr val="accent6"/>
                </a:solidFill>
                <a:latin typeface="Calibri" panose="020F0502020204030204" pitchFamily="34" charset="0"/>
                <a:cs typeface="Calibri" panose="020F0502020204030204" pitchFamily="34" charset="0"/>
              </a:rPr>
              <a:t>P</a:t>
            </a:r>
            <a:r>
              <a:rPr lang="en-US" sz="5400" dirty="0">
                <a:latin typeface="Calibri" panose="020F0502020204030204" pitchFamily="34" charset="0"/>
                <a:cs typeface="Calibri" panose="020F0502020204030204" pitchFamily="34" charset="0"/>
              </a:rPr>
              <a:t>rogramming </a:t>
            </a:r>
            <a:r>
              <a:rPr lang="en-US" sz="5400" dirty="0">
                <a:solidFill>
                  <a:schemeClr val="accent6"/>
                </a:solidFill>
                <a:latin typeface="Calibri" panose="020F0502020204030204" pitchFamily="34" charset="0"/>
                <a:cs typeface="Calibri" panose="020F0502020204030204" pitchFamily="34" charset="0"/>
              </a:rPr>
              <a:t>I</a:t>
            </a:r>
            <a:r>
              <a:rPr lang="en-US" sz="5400" dirty="0">
                <a:latin typeface="Calibri" panose="020F0502020204030204" pitchFamily="34" charset="0"/>
                <a:cs typeface="Calibri" panose="020F0502020204030204" pitchFamily="34" charset="0"/>
              </a:rPr>
              <a:t>nterface</a:t>
            </a:r>
          </a:p>
        </p:txBody>
      </p:sp>
      <p:pic>
        <p:nvPicPr>
          <p:cNvPr id="8" name="Picture 7">
            <a:extLst>
              <a:ext uri="{FF2B5EF4-FFF2-40B4-BE49-F238E27FC236}">
                <a16:creationId xmlns:a16="http://schemas.microsoft.com/office/drawing/2014/main" id="{B6657272-D3F6-AF48-A8EA-33D4C3B5D48B}"/>
              </a:ext>
            </a:extLst>
          </p:cNvPr>
          <p:cNvPicPr>
            <a:picLocks noChangeAspect="1"/>
          </p:cNvPicPr>
          <p:nvPr/>
        </p:nvPicPr>
        <p:blipFill>
          <a:blip r:embed="rId2"/>
          <a:stretch>
            <a:fillRect/>
          </a:stretch>
        </p:blipFill>
        <p:spPr>
          <a:xfrm>
            <a:off x="1135720" y="3184666"/>
            <a:ext cx="2351092" cy="2492158"/>
          </a:xfrm>
          <a:prstGeom prst="rect">
            <a:avLst/>
          </a:prstGeom>
        </p:spPr>
      </p:pic>
      <p:sp>
        <p:nvSpPr>
          <p:cNvPr id="9" name="TextBox 8">
            <a:extLst>
              <a:ext uri="{FF2B5EF4-FFF2-40B4-BE49-F238E27FC236}">
                <a16:creationId xmlns:a16="http://schemas.microsoft.com/office/drawing/2014/main" id="{274FD7BF-E218-854C-8989-32320BC8B0C9}"/>
              </a:ext>
            </a:extLst>
          </p:cNvPr>
          <p:cNvSpPr txBox="1"/>
          <p:nvPr/>
        </p:nvSpPr>
        <p:spPr>
          <a:xfrm>
            <a:off x="1540702" y="5598919"/>
            <a:ext cx="1541128" cy="523220"/>
          </a:xfrm>
          <a:prstGeom prst="rect">
            <a:avLst/>
          </a:prstGeom>
          <a:noFill/>
        </p:spPr>
        <p:txBody>
          <a:bodyPr wrap="none" rtlCol="0">
            <a:spAutoFit/>
          </a:bodyPr>
          <a:lstStyle/>
          <a:p>
            <a:r>
              <a:rPr lang="en-US" sz="2800" dirty="0"/>
              <a:t>Database</a:t>
            </a:r>
          </a:p>
        </p:txBody>
      </p:sp>
      <p:sp>
        <p:nvSpPr>
          <p:cNvPr id="10" name="TextBox 9">
            <a:extLst>
              <a:ext uri="{FF2B5EF4-FFF2-40B4-BE49-F238E27FC236}">
                <a16:creationId xmlns:a16="http://schemas.microsoft.com/office/drawing/2014/main" id="{3BC2CEC6-241A-F842-8811-CE29AA147536}"/>
              </a:ext>
            </a:extLst>
          </p:cNvPr>
          <p:cNvSpPr txBox="1"/>
          <p:nvPr/>
        </p:nvSpPr>
        <p:spPr>
          <a:xfrm>
            <a:off x="4606732" y="5734927"/>
            <a:ext cx="1300934" cy="461665"/>
          </a:xfrm>
          <a:prstGeom prst="rect">
            <a:avLst/>
          </a:prstGeom>
          <a:noFill/>
        </p:spPr>
        <p:txBody>
          <a:bodyPr wrap="none" rtlCol="0">
            <a:spAutoFit/>
          </a:bodyPr>
          <a:lstStyle/>
          <a:p>
            <a:r>
              <a:rPr lang="en-US" sz="2400" dirty="0"/>
              <a:t>Interface</a:t>
            </a:r>
          </a:p>
        </p:txBody>
      </p:sp>
      <p:sp>
        <p:nvSpPr>
          <p:cNvPr id="15" name="Rectangle 14">
            <a:extLst>
              <a:ext uri="{FF2B5EF4-FFF2-40B4-BE49-F238E27FC236}">
                <a16:creationId xmlns:a16="http://schemas.microsoft.com/office/drawing/2014/main" id="{CF496C69-62B8-1348-A2A6-2C0374A35F74}"/>
              </a:ext>
            </a:extLst>
          </p:cNvPr>
          <p:cNvSpPr/>
          <p:nvPr/>
        </p:nvSpPr>
        <p:spPr>
          <a:xfrm>
            <a:off x="4741633" y="3291020"/>
            <a:ext cx="1013784" cy="2385804"/>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51CABAC-62B5-054F-8E78-1FCC5637F311}"/>
              </a:ext>
            </a:extLst>
          </p:cNvPr>
          <p:cNvSpPr/>
          <p:nvPr/>
        </p:nvSpPr>
        <p:spPr>
          <a:xfrm>
            <a:off x="3486812" y="4162172"/>
            <a:ext cx="934336" cy="3589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3BFB81C3-4C81-C44A-AD91-EB288C737BE0}"/>
              </a:ext>
            </a:extLst>
          </p:cNvPr>
          <p:cNvSpPr/>
          <p:nvPr/>
        </p:nvSpPr>
        <p:spPr>
          <a:xfrm>
            <a:off x="5907666" y="4251255"/>
            <a:ext cx="934336" cy="3589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599267F-DC74-584F-B38F-A216A71789DD}"/>
              </a:ext>
            </a:extLst>
          </p:cNvPr>
          <p:cNvSpPr/>
          <p:nvPr/>
        </p:nvSpPr>
        <p:spPr>
          <a:xfrm flipH="1">
            <a:off x="5866570" y="4596577"/>
            <a:ext cx="934336" cy="3589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9B03D318-2DD8-2940-B813-168B27387098}"/>
              </a:ext>
            </a:extLst>
          </p:cNvPr>
          <p:cNvSpPr/>
          <p:nvPr/>
        </p:nvSpPr>
        <p:spPr>
          <a:xfrm flipH="1">
            <a:off x="3401064" y="4494265"/>
            <a:ext cx="934336" cy="3589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C492C6C-E87D-A645-803D-0844228C407F}"/>
              </a:ext>
            </a:extLst>
          </p:cNvPr>
          <p:cNvGrpSpPr/>
          <p:nvPr/>
        </p:nvGrpSpPr>
        <p:grpSpPr>
          <a:xfrm>
            <a:off x="7432568" y="4776067"/>
            <a:ext cx="4489382" cy="1998794"/>
            <a:chOff x="7140539" y="4683077"/>
            <a:chExt cx="4489382" cy="1998794"/>
          </a:xfrm>
        </p:grpSpPr>
        <p:pic>
          <p:nvPicPr>
            <p:cNvPr id="11" name="Picture 10">
              <a:extLst>
                <a:ext uri="{FF2B5EF4-FFF2-40B4-BE49-F238E27FC236}">
                  <a16:creationId xmlns:a16="http://schemas.microsoft.com/office/drawing/2014/main" id="{27ED0CDC-A2CF-6C4D-B1C5-770E93205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4053" y="4884235"/>
              <a:ext cx="1139747" cy="883304"/>
            </a:xfrm>
            <a:prstGeom prst="rect">
              <a:avLst/>
            </a:prstGeom>
          </p:spPr>
        </p:pic>
        <p:pic>
          <p:nvPicPr>
            <p:cNvPr id="12" name="Picture 11">
              <a:extLst>
                <a:ext uri="{FF2B5EF4-FFF2-40B4-BE49-F238E27FC236}">
                  <a16:creationId xmlns:a16="http://schemas.microsoft.com/office/drawing/2014/main" id="{50166436-3756-2D45-80CD-9657FDE485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7152" r="26015"/>
            <a:stretch/>
          </p:blipFill>
          <p:spPr>
            <a:xfrm>
              <a:off x="8906127" y="5299818"/>
              <a:ext cx="1294536" cy="1382053"/>
            </a:xfrm>
            <a:prstGeom prst="rect">
              <a:avLst/>
            </a:prstGeom>
          </p:spPr>
        </p:pic>
        <p:pic>
          <p:nvPicPr>
            <p:cNvPr id="13" name="Picture 12">
              <a:extLst>
                <a:ext uri="{FF2B5EF4-FFF2-40B4-BE49-F238E27FC236}">
                  <a16:creationId xmlns:a16="http://schemas.microsoft.com/office/drawing/2014/main" id="{F67F3F0E-9FD1-1640-9289-B4D9EF1C090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41996" y="5040800"/>
              <a:ext cx="1632739" cy="543034"/>
            </a:xfrm>
            <a:prstGeom prst="rect">
              <a:avLst/>
            </a:prstGeom>
          </p:spPr>
        </p:pic>
        <p:sp>
          <p:nvSpPr>
            <p:cNvPr id="21" name="Rectangle 20">
              <a:extLst>
                <a:ext uri="{FF2B5EF4-FFF2-40B4-BE49-F238E27FC236}">
                  <a16:creationId xmlns:a16="http://schemas.microsoft.com/office/drawing/2014/main" id="{7451F8FA-9C8B-0241-9DF0-3B8A442543D0}"/>
                </a:ext>
              </a:extLst>
            </p:cNvPr>
            <p:cNvSpPr/>
            <p:nvPr/>
          </p:nvSpPr>
          <p:spPr>
            <a:xfrm>
              <a:off x="7140539" y="4683077"/>
              <a:ext cx="4489382" cy="1988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7F76181-F72E-2C45-AB15-970DD6FA204B}"/>
              </a:ext>
            </a:extLst>
          </p:cNvPr>
          <p:cNvGrpSpPr/>
          <p:nvPr/>
        </p:nvGrpSpPr>
        <p:grpSpPr>
          <a:xfrm>
            <a:off x="8459757" y="2246447"/>
            <a:ext cx="2435004" cy="1915725"/>
            <a:chOff x="8167728" y="2153457"/>
            <a:chExt cx="2435004" cy="1915725"/>
          </a:xfrm>
        </p:grpSpPr>
        <p:pic>
          <p:nvPicPr>
            <p:cNvPr id="16" name="Picture 15">
              <a:extLst>
                <a:ext uri="{FF2B5EF4-FFF2-40B4-BE49-F238E27FC236}">
                  <a16:creationId xmlns:a16="http://schemas.microsoft.com/office/drawing/2014/main" id="{A74E8413-6EBB-BA48-9C41-23E08DA9A81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67728" y="2481937"/>
              <a:ext cx="2435004" cy="1587245"/>
            </a:xfrm>
            <a:prstGeom prst="rect">
              <a:avLst/>
            </a:prstGeom>
          </p:spPr>
        </p:pic>
        <p:sp>
          <p:nvSpPr>
            <p:cNvPr id="23" name="TextBox 22">
              <a:extLst>
                <a:ext uri="{FF2B5EF4-FFF2-40B4-BE49-F238E27FC236}">
                  <a16:creationId xmlns:a16="http://schemas.microsoft.com/office/drawing/2014/main" id="{03AE2EEE-FA0A-9248-A743-3C0C12DC8FD6}"/>
                </a:ext>
              </a:extLst>
            </p:cNvPr>
            <p:cNvSpPr txBox="1"/>
            <p:nvPr/>
          </p:nvSpPr>
          <p:spPr>
            <a:xfrm>
              <a:off x="8795197" y="2153457"/>
              <a:ext cx="1232966" cy="369332"/>
            </a:xfrm>
            <a:prstGeom prst="rect">
              <a:avLst/>
            </a:prstGeom>
            <a:noFill/>
          </p:spPr>
          <p:txBody>
            <a:bodyPr wrap="none" rtlCol="0">
              <a:spAutoFit/>
            </a:bodyPr>
            <a:lstStyle/>
            <a:p>
              <a:r>
                <a:rPr lang="en-US" dirty="0"/>
                <a:t>Web portal</a:t>
              </a:r>
            </a:p>
          </p:txBody>
        </p:sp>
      </p:grpSp>
      <p:sp>
        <p:nvSpPr>
          <p:cNvPr id="24" name="TextBox 23">
            <a:extLst>
              <a:ext uri="{FF2B5EF4-FFF2-40B4-BE49-F238E27FC236}">
                <a16:creationId xmlns:a16="http://schemas.microsoft.com/office/drawing/2014/main" id="{AE78F38B-95DD-FE47-BD8A-BD59655C84DE}"/>
              </a:ext>
            </a:extLst>
          </p:cNvPr>
          <p:cNvSpPr txBox="1"/>
          <p:nvPr/>
        </p:nvSpPr>
        <p:spPr>
          <a:xfrm>
            <a:off x="4960603" y="4290319"/>
            <a:ext cx="598241" cy="461665"/>
          </a:xfrm>
          <a:prstGeom prst="rect">
            <a:avLst/>
          </a:prstGeom>
          <a:noFill/>
        </p:spPr>
        <p:txBody>
          <a:bodyPr wrap="none" rtlCol="0">
            <a:spAutoFit/>
          </a:bodyPr>
          <a:lstStyle/>
          <a:p>
            <a:r>
              <a:rPr lang="en-US" sz="2400" dirty="0"/>
              <a:t>API</a:t>
            </a:r>
          </a:p>
        </p:txBody>
      </p:sp>
      <p:sp>
        <p:nvSpPr>
          <p:cNvPr id="25" name="Rectangle 24">
            <a:extLst>
              <a:ext uri="{FF2B5EF4-FFF2-40B4-BE49-F238E27FC236}">
                <a16:creationId xmlns:a16="http://schemas.microsoft.com/office/drawing/2014/main" id="{CF2D4BC8-247C-864F-BADC-1525A57641CE}"/>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Other Options for Data Downloads</a:t>
            </a:r>
            <a:endParaRPr lang="en-US" sz="4000" dirty="0"/>
          </a:p>
        </p:txBody>
      </p:sp>
    </p:spTree>
    <p:extLst>
      <p:ext uri="{BB962C8B-B14F-4D97-AF65-F5344CB8AC3E}">
        <p14:creationId xmlns:p14="http://schemas.microsoft.com/office/powerpoint/2010/main" val="2125264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F2D4BC8-247C-864F-BADC-1525A57641CE}"/>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Other Options for Data Downloads:  APIs</a:t>
            </a:r>
            <a:endParaRPr lang="en-US" sz="4000" dirty="0"/>
          </a:p>
        </p:txBody>
      </p:sp>
      <p:pic>
        <p:nvPicPr>
          <p:cNvPr id="7" name="Picture 6">
            <a:extLst>
              <a:ext uri="{FF2B5EF4-FFF2-40B4-BE49-F238E27FC236}">
                <a16:creationId xmlns:a16="http://schemas.microsoft.com/office/drawing/2014/main" id="{E1BEB8EE-870C-0B4E-BE37-9FDBA3C3E8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394847"/>
            <a:ext cx="7419984" cy="5463153"/>
          </a:xfrm>
          <a:prstGeom prst="rect">
            <a:avLst/>
          </a:prstGeom>
        </p:spPr>
      </p:pic>
      <p:pic>
        <p:nvPicPr>
          <p:cNvPr id="27" name="Picture 26">
            <a:extLst>
              <a:ext uri="{FF2B5EF4-FFF2-40B4-BE49-F238E27FC236}">
                <a16:creationId xmlns:a16="http://schemas.microsoft.com/office/drawing/2014/main" id="{E0610788-760F-B342-A77E-924FE781B9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42521" y="1394847"/>
            <a:ext cx="7949479" cy="5463153"/>
          </a:xfrm>
          <a:prstGeom prst="rect">
            <a:avLst/>
          </a:prstGeom>
        </p:spPr>
      </p:pic>
    </p:spTree>
    <p:extLst>
      <p:ext uri="{BB962C8B-B14F-4D97-AF65-F5344CB8AC3E}">
        <p14:creationId xmlns:p14="http://schemas.microsoft.com/office/powerpoint/2010/main" val="124449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F2D4BC8-247C-864F-BADC-1525A57641CE}"/>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Other Options for Data Downloads:  R packages</a:t>
            </a:r>
            <a:endParaRPr lang="en-US" sz="4000" dirty="0"/>
          </a:p>
        </p:txBody>
      </p:sp>
      <p:sp>
        <p:nvSpPr>
          <p:cNvPr id="3" name="Content Placeholder 2">
            <a:extLst>
              <a:ext uri="{FF2B5EF4-FFF2-40B4-BE49-F238E27FC236}">
                <a16:creationId xmlns:a16="http://schemas.microsoft.com/office/drawing/2014/main" id="{70FB9CF2-8090-C146-BFAE-B79536A65CF1}"/>
              </a:ext>
            </a:extLst>
          </p:cNvPr>
          <p:cNvSpPr>
            <a:spLocks noGrp="1"/>
          </p:cNvSpPr>
          <p:nvPr>
            <p:ph idx="1"/>
          </p:nvPr>
        </p:nvSpPr>
        <p:spPr/>
        <p:txBody>
          <a:bodyPr>
            <a:normAutofit/>
          </a:bodyPr>
          <a:lstStyle/>
          <a:p>
            <a:r>
              <a:rPr lang="en-US" sz="3600" dirty="0" err="1"/>
              <a:t>ridigbio</a:t>
            </a:r>
            <a:endParaRPr lang="en-US" sz="3600" dirty="0"/>
          </a:p>
          <a:p>
            <a:r>
              <a:rPr lang="en-US" sz="3600" dirty="0" err="1"/>
              <a:t>rgbif</a:t>
            </a:r>
            <a:endParaRPr lang="en-US" sz="3600" dirty="0"/>
          </a:p>
          <a:p>
            <a:r>
              <a:rPr lang="en-US" sz="3600" dirty="0" err="1"/>
              <a:t>spocc</a:t>
            </a:r>
            <a:r>
              <a:rPr lang="en-US" sz="3600" dirty="0"/>
              <a:t>: Interface to Species Occurrence Data Sources</a:t>
            </a:r>
          </a:p>
          <a:p>
            <a:r>
              <a:rPr lang="en-US" sz="3600" dirty="0" err="1"/>
              <a:t>gatoRs</a:t>
            </a:r>
            <a:r>
              <a:rPr lang="en-US" sz="3600" dirty="0"/>
              <a:t>: </a:t>
            </a:r>
            <a:r>
              <a:rPr lang="en-US" sz="3600" dirty="0">
                <a:solidFill>
                  <a:srgbClr val="0432FF"/>
                </a:solidFill>
              </a:rPr>
              <a:t>g</a:t>
            </a:r>
            <a:r>
              <a:rPr lang="en-US" sz="3600" dirty="0"/>
              <a:t>eographic </a:t>
            </a:r>
            <a:r>
              <a:rPr lang="en-US" sz="3600" dirty="0">
                <a:solidFill>
                  <a:srgbClr val="0432FF"/>
                </a:solidFill>
              </a:rPr>
              <a:t>a</a:t>
            </a:r>
            <a:r>
              <a:rPr lang="en-US" sz="3600" dirty="0"/>
              <a:t>nd </a:t>
            </a:r>
            <a:r>
              <a:rPr lang="en-US" sz="3600" dirty="0">
                <a:solidFill>
                  <a:srgbClr val="0432FF"/>
                </a:solidFill>
              </a:rPr>
              <a:t>t</a:t>
            </a:r>
            <a:r>
              <a:rPr lang="en-US" sz="3600" dirty="0"/>
              <a:t>axonomic </a:t>
            </a:r>
            <a:r>
              <a:rPr lang="en-US" sz="3600" dirty="0">
                <a:solidFill>
                  <a:srgbClr val="0432FF"/>
                </a:solidFill>
              </a:rPr>
              <a:t>o</a:t>
            </a:r>
            <a:r>
              <a:rPr lang="en-US" sz="3600" dirty="0"/>
              <a:t>ccurrence </a:t>
            </a:r>
            <a:r>
              <a:rPr lang="en-US" sz="3600" dirty="0">
                <a:solidFill>
                  <a:srgbClr val="0432FF"/>
                </a:solidFill>
              </a:rPr>
              <a:t>R</a:t>
            </a:r>
            <a:r>
              <a:rPr lang="en-US" sz="3600" dirty="0"/>
              <a:t>-based </a:t>
            </a:r>
            <a:r>
              <a:rPr lang="en-US" sz="3600" dirty="0">
                <a:solidFill>
                  <a:srgbClr val="0432FF"/>
                </a:solidFill>
              </a:rPr>
              <a:t>s</a:t>
            </a:r>
            <a:r>
              <a:rPr lang="en-US" sz="3600" dirty="0"/>
              <a:t>crubbing</a:t>
            </a:r>
          </a:p>
        </p:txBody>
      </p:sp>
      <p:pic>
        <p:nvPicPr>
          <p:cNvPr id="4" name="Picture 3" descr="A blue hexagon with a computer and a plant&#10;&#10;Description automatically generated">
            <a:extLst>
              <a:ext uri="{FF2B5EF4-FFF2-40B4-BE49-F238E27FC236}">
                <a16:creationId xmlns:a16="http://schemas.microsoft.com/office/drawing/2014/main" id="{3D099867-8F4F-3488-96C8-796B667D8802}"/>
              </a:ext>
            </a:extLst>
          </p:cNvPr>
          <p:cNvPicPr>
            <a:picLocks noChangeAspect="1"/>
          </p:cNvPicPr>
          <p:nvPr/>
        </p:nvPicPr>
        <p:blipFill>
          <a:blip r:embed="rId2"/>
          <a:stretch>
            <a:fillRect/>
          </a:stretch>
        </p:blipFill>
        <p:spPr>
          <a:xfrm>
            <a:off x="5027741" y="4282999"/>
            <a:ext cx="2136518" cy="2461268"/>
          </a:xfrm>
          <a:prstGeom prst="rect">
            <a:avLst/>
          </a:prstGeom>
        </p:spPr>
      </p:pic>
      <p:sp>
        <p:nvSpPr>
          <p:cNvPr id="2" name="TextBox 1">
            <a:extLst>
              <a:ext uri="{FF2B5EF4-FFF2-40B4-BE49-F238E27FC236}">
                <a16:creationId xmlns:a16="http://schemas.microsoft.com/office/drawing/2014/main" id="{3349638C-15AC-F0D0-E4DA-A1FF75A6AE6B}"/>
              </a:ext>
            </a:extLst>
          </p:cNvPr>
          <p:cNvSpPr txBox="1"/>
          <p:nvPr/>
        </p:nvSpPr>
        <p:spPr>
          <a:xfrm>
            <a:off x="7164259" y="6374935"/>
            <a:ext cx="2963696" cy="369332"/>
          </a:xfrm>
          <a:prstGeom prst="rect">
            <a:avLst/>
          </a:prstGeom>
          <a:noFill/>
        </p:spPr>
        <p:txBody>
          <a:bodyPr wrap="none" rtlCol="0">
            <a:spAutoFit/>
          </a:bodyPr>
          <a:lstStyle/>
          <a:p>
            <a:r>
              <a:rPr lang="en-US" dirty="0"/>
              <a:t>Patten et al., </a:t>
            </a:r>
            <a:r>
              <a:rPr lang="en-US" i="1" dirty="0"/>
              <a:t>APPS</a:t>
            </a:r>
            <a:r>
              <a:rPr lang="en-US" dirty="0"/>
              <a:t>, submitted</a:t>
            </a:r>
          </a:p>
        </p:txBody>
      </p:sp>
    </p:spTree>
    <p:extLst>
      <p:ext uri="{BB962C8B-B14F-4D97-AF65-F5344CB8AC3E}">
        <p14:creationId xmlns:p14="http://schemas.microsoft.com/office/powerpoint/2010/main" val="3027295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54F8E-728C-164C-A6D3-4627631505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368" y="1389606"/>
            <a:ext cx="11768438" cy="5262444"/>
          </a:xfrm>
          <a:prstGeom prst="rect">
            <a:avLst/>
          </a:prstGeom>
        </p:spPr>
      </p:pic>
      <p:sp>
        <p:nvSpPr>
          <p:cNvPr id="6" name="Rectangle 5">
            <a:extLst>
              <a:ext uri="{FF2B5EF4-FFF2-40B4-BE49-F238E27FC236}">
                <a16:creationId xmlns:a16="http://schemas.microsoft.com/office/drawing/2014/main" id="{DEF20923-467E-574A-9785-ABB986BF13F1}"/>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Search the </a:t>
            </a:r>
            <a:r>
              <a:rPr lang="en-US" sz="4800" dirty="0" err="1">
                <a:solidFill>
                  <a:schemeClr val="bg1"/>
                </a:solidFill>
              </a:rPr>
              <a:t>iDigBio</a:t>
            </a:r>
            <a:r>
              <a:rPr lang="en-US" sz="4800" dirty="0">
                <a:solidFill>
                  <a:schemeClr val="bg1"/>
                </a:solidFill>
              </a:rPr>
              <a:t> Portal</a:t>
            </a:r>
          </a:p>
        </p:txBody>
      </p:sp>
    </p:spTree>
    <p:extLst>
      <p:ext uri="{BB962C8B-B14F-4D97-AF65-F5344CB8AC3E}">
        <p14:creationId xmlns:p14="http://schemas.microsoft.com/office/powerpoint/2010/main" val="1415658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5C838C-53D6-F147-9681-7DA7CC85F142}"/>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Specify Search Criteria</a:t>
            </a:r>
          </a:p>
        </p:txBody>
      </p:sp>
      <p:pic>
        <p:nvPicPr>
          <p:cNvPr id="2" name="Picture 1">
            <a:extLst>
              <a:ext uri="{FF2B5EF4-FFF2-40B4-BE49-F238E27FC236}">
                <a16:creationId xmlns:a16="http://schemas.microsoft.com/office/drawing/2014/main" id="{7861A405-BDCC-CAB2-6360-606D854E45CE}"/>
              </a:ext>
            </a:extLst>
          </p:cNvPr>
          <p:cNvPicPr>
            <a:picLocks noChangeAspect="1"/>
          </p:cNvPicPr>
          <p:nvPr/>
        </p:nvPicPr>
        <p:blipFill>
          <a:blip r:embed="rId3"/>
          <a:stretch>
            <a:fillRect/>
          </a:stretch>
        </p:blipFill>
        <p:spPr>
          <a:xfrm>
            <a:off x="3412959" y="1290918"/>
            <a:ext cx="5374283" cy="5567082"/>
          </a:xfrm>
          <a:prstGeom prst="rect">
            <a:avLst/>
          </a:prstGeom>
        </p:spPr>
      </p:pic>
    </p:spTree>
    <p:extLst>
      <p:ext uri="{BB962C8B-B14F-4D97-AF65-F5344CB8AC3E}">
        <p14:creationId xmlns:p14="http://schemas.microsoft.com/office/powerpoint/2010/main" val="45248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5C838C-53D6-F147-9681-7DA7CC85F142}"/>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Specify Search Criteria</a:t>
            </a:r>
          </a:p>
        </p:txBody>
      </p:sp>
      <p:pic>
        <p:nvPicPr>
          <p:cNvPr id="4" name="Picture 3">
            <a:extLst>
              <a:ext uri="{FF2B5EF4-FFF2-40B4-BE49-F238E27FC236}">
                <a16:creationId xmlns:a16="http://schemas.microsoft.com/office/drawing/2014/main" id="{74E9119D-C0B3-4B6C-0400-4DC42821C5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1661" r="43018"/>
          <a:stretch/>
        </p:blipFill>
        <p:spPr>
          <a:xfrm>
            <a:off x="133286" y="1591292"/>
            <a:ext cx="3132428" cy="3894605"/>
          </a:xfrm>
          <a:prstGeom prst="rect">
            <a:avLst/>
          </a:prstGeom>
        </p:spPr>
      </p:pic>
      <p:pic>
        <p:nvPicPr>
          <p:cNvPr id="3" name="Picture 2">
            <a:extLst>
              <a:ext uri="{FF2B5EF4-FFF2-40B4-BE49-F238E27FC236}">
                <a16:creationId xmlns:a16="http://schemas.microsoft.com/office/drawing/2014/main" id="{B6EBD815-9126-BA15-53CC-BC6CF0FD61F6}"/>
              </a:ext>
            </a:extLst>
          </p:cNvPr>
          <p:cNvPicPr>
            <a:picLocks noChangeAspect="1"/>
          </p:cNvPicPr>
          <p:nvPr/>
        </p:nvPicPr>
        <p:blipFill>
          <a:blip r:embed="rId4"/>
          <a:stretch>
            <a:fillRect/>
          </a:stretch>
        </p:blipFill>
        <p:spPr>
          <a:xfrm>
            <a:off x="3411086" y="1295533"/>
            <a:ext cx="5369827" cy="5562467"/>
          </a:xfrm>
          <a:prstGeom prst="rect">
            <a:avLst/>
          </a:prstGeom>
        </p:spPr>
      </p:pic>
    </p:spTree>
    <p:extLst>
      <p:ext uri="{BB962C8B-B14F-4D97-AF65-F5344CB8AC3E}">
        <p14:creationId xmlns:p14="http://schemas.microsoft.com/office/powerpoint/2010/main" val="400660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3B446C-BD90-C445-ADEA-BC488C0A6D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8646" y="1306513"/>
            <a:ext cx="8991600" cy="5410537"/>
          </a:xfrm>
          <a:prstGeom prst="rect">
            <a:avLst/>
          </a:prstGeom>
        </p:spPr>
      </p:pic>
      <p:sp>
        <p:nvSpPr>
          <p:cNvPr id="8" name="Rectangle 7">
            <a:extLst>
              <a:ext uri="{FF2B5EF4-FFF2-40B4-BE49-F238E27FC236}">
                <a16:creationId xmlns:a16="http://schemas.microsoft.com/office/drawing/2014/main" id="{2ED73A56-4DDE-A046-A2FC-548DA54AC52C}"/>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Results</a:t>
            </a:r>
          </a:p>
        </p:txBody>
      </p:sp>
    </p:spTree>
    <p:extLst>
      <p:ext uri="{BB962C8B-B14F-4D97-AF65-F5344CB8AC3E}">
        <p14:creationId xmlns:p14="http://schemas.microsoft.com/office/powerpoint/2010/main" val="137233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D406C0-A1BF-2E44-9D52-A0F4343E8B44}"/>
              </a:ext>
            </a:extLst>
          </p:cNvPr>
          <p:cNvPicPr>
            <a:picLocks noChangeAspect="1"/>
          </p:cNvPicPr>
          <p:nvPr/>
        </p:nvPicPr>
        <p:blipFill>
          <a:blip r:embed="rId3"/>
          <a:stretch>
            <a:fillRect/>
          </a:stretch>
        </p:blipFill>
        <p:spPr>
          <a:xfrm>
            <a:off x="1522093" y="1674282"/>
            <a:ext cx="9128953" cy="4658784"/>
          </a:xfrm>
          <a:prstGeom prst="rect">
            <a:avLst/>
          </a:prstGeom>
        </p:spPr>
      </p:pic>
      <p:sp>
        <p:nvSpPr>
          <p:cNvPr id="8" name="Rectangle 7">
            <a:extLst>
              <a:ext uri="{FF2B5EF4-FFF2-40B4-BE49-F238E27FC236}">
                <a16:creationId xmlns:a16="http://schemas.microsoft.com/office/drawing/2014/main" id="{4A76EB7F-36CF-0D4B-B67D-78D86A6D0613}"/>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Record Summary</a:t>
            </a:r>
          </a:p>
        </p:txBody>
      </p:sp>
    </p:spTree>
    <p:extLst>
      <p:ext uri="{BB962C8B-B14F-4D97-AF65-F5344CB8AC3E}">
        <p14:creationId xmlns:p14="http://schemas.microsoft.com/office/powerpoint/2010/main" val="251005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9AC70A-19E5-3E4C-8E2A-C4C2D7AD6E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5333" y="1353007"/>
            <a:ext cx="7315200" cy="5480115"/>
          </a:xfrm>
          <a:prstGeom prst="rect">
            <a:avLst/>
          </a:prstGeom>
        </p:spPr>
      </p:pic>
      <p:sp>
        <p:nvSpPr>
          <p:cNvPr id="8" name="Rectangle 7">
            <a:extLst>
              <a:ext uri="{FF2B5EF4-FFF2-40B4-BE49-F238E27FC236}">
                <a16:creationId xmlns:a16="http://schemas.microsoft.com/office/drawing/2014/main" id="{93B3805F-146F-144A-8EFA-C69377D4400C}"/>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Specimen Record</a:t>
            </a:r>
          </a:p>
        </p:txBody>
      </p:sp>
    </p:spTree>
    <p:extLst>
      <p:ext uri="{BB962C8B-B14F-4D97-AF65-F5344CB8AC3E}">
        <p14:creationId xmlns:p14="http://schemas.microsoft.com/office/powerpoint/2010/main" val="1241850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4BC1AB-13FD-014A-9221-DB95DED365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42565" y="1306513"/>
            <a:ext cx="6687702" cy="5551487"/>
          </a:xfrm>
          <a:prstGeom prst="rect">
            <a:avLst/>
          </a:prstGeom>
        </p:spPr>
      </p:pic>
      <p:sp>
        <p:nvSpPr>
          <p:cNvPr id="8" name="Rectangle 7">
            <a:extLst>
              <a:ext uri="{FF2B5EF4-FFF2-40B4-BE49-F238E27FC236}">
                <a16:creationId xmlns:a16="http://schemas.microsoft.com/office/drawing/2014/main" id="{56F6B3E1-91B7-FB46-BF8E-C2816F48895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3600" dirty="0">
                <a:solidFill>
                  <a:schemeClr val="bg1"/>
                </a:solidFill>
              </a:rPr>
              <a:t>Search the </a:t>
            </a:r>
            <a:r>
              <a:rPr lang="en-US" sz="3600" dirty="0" err="1">
                <a:solidFill>
                  <a:schemeClr val="bg1"/>
                </a:solidFill>
              </a:rPr>
              <a:t>iDigBio</a:t>
            </a:r>
            <a:r>
              <a:rPr lang="en-US" sz="3600" dirty="0">
                <a:solidFill>
                  <a:schemeClr val="bg1"/>
                </a:solidFill>
              </a:rPr>
              <a:t> Portal – Link to Media Record (Image)</a:t>
            </a:r>
          </a:p>
        </p:txBody>
      </p:sp>
    </p:spTree>
    <p:extLst>
      <p:ext uri="{BB962C8B-B14F-4D97-AF65-F5344CB8AC3E}">
        <p14:creationId xmlns:p14="http://schemas.microsoft.com/office/powerpoint/2010/main" val="3908561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1389</TotalTime>
  <Words>396</Words>
  <Application>Microsoft Macintosh PowerPoint</Application>
  <PresentationFormat>Widescreen</PresentationFormat>
  <Paragraphs>81</Paragraphs>
  <Slides>27</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  Data Downloads:   Overview and Portals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and Climate Change</dc:title>
  <dc:creator>Pam Soltis</dc:creator>
  <cp:lastModifiedBy>Soltis,Pamela S</cp:lastModifiedBy>
  <cp:revision>238</cp:revision>
  <dcterms:created xsi:type="dcterms:W3CDTF">2014-07-02T03:39:48Z</dcterms:created>
  <dcterms:modified xsi:type="dcterms:W3CDTF">2023-07-23T06:47:59Z</dcterms:modified>
</cp:coreProperties>
</file>